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9" r:id="rId3"/>
    <p:sldId id="260" r:id="rId4"/>
    <p:sldId id="258" r:id="rId5"/>
    <p:sldId id="261" r:id="rId6"/>
    <p:sldId id="277" r:id="rId7"/>
    <p:sldId id="284" r:id="rId8"/>
    <p:sldId id="262" r:id="rId9"/>
    <p:sldId id="263" r:id="rId10"/>
    <p:sldId id="264" r:id="rId11"/>
    <p:sldId id="265" r:id="rId12"/>
    <p:sldId id="266" r:id="rId13"/>
    <p:sldId id="280" r:id="rId14"/>
    <p:sldId id="267" r:id="rId15"/>
    <p:sldId id="268" r:id="rId16"/>
    <p:sldId id="269" r:id="rId17"/>
    <p:sldId id="271" r:id="rId18"/>
    <p:sldId id="270" r:id="rId19"/>
    <p:sldId id="278" r:id="rId20"/>
    <p:sldId id="283" r:id="rId21"/>
    <p:sldId id="272" r:id="rId22"/>
    <p:sldId id="273" r:id="rId23"/>
    <p:sldId id="276" r:id="rId24"/>
    <p:sldId id="279" r:id="rId25"/>
    <p:sldId id="282" r:id="rId26"/>
    <p:sldId id="281" r:id="rId27"/>
    <p:sldId id="275" r:id="rId28"/>
    <p:sldId id="274" r:id="rId2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685"/>
    <a:srgbClr val="D8A5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1" autoAdjust="0"/>
    <p:restoredTop sz="94660"/>
  </p:normalViewPr>
  <p:slideViewPr>
    <p:cSldViewPr snapToGrid="0" snapToObjects="1" showGuides="1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C9CC99-8E6D-427B-A63D-BD3CE08BD441}" type="datetimeFigureOut">
              <a:rPr lang="en-CA" smtClean="0"/>
              <a:t>2019-08-10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E5C52-8799-4768-9A2A-79470154862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7168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E5C52-8799-4768-9A2A-794701548623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4874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2620" y="1709277"/>
            <a:ext cx="6809780" cy="1102519"/>
          </a:xfrm>
        </p:spPr>
        <p:txBody>
          <a:bodyPr/>
          <a:lstStyle>
            <a:lvl1pPr algn="l">
              <a:defRPr>
                <a:solidFill>
                  <a:srgbClr val="D8A51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2620" y="3026108"/>
            <a:ext cx="612398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85188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t>8/10/2019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00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t>8/10/2019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23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809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t>8/10/2019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15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t>8/10/2019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028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t>8/10/2019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66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t>8/10/2019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71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t>8/10/2019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914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t>8/10/2019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69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t>8/10/2019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629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096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9179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rgbClr val="004685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cure_Shell#Vulnerabilities" TargetMode="External"/><Relationship Id="rId7" Type="http://schemas.openxmlformats.org/officeDocument/2006/relationships/hyperlink" Target="https://www.youtube.com/watch?v=exjorJyddok" TargetMode="External"/><Relationship Id="rId2" Type="http://schemas.openxmlformats.org/officeDocument/2006/relationships/hyperlink" Target="https://www.usenix.org/system/files/nsdi19-cao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ngineerbetter.com/blog/yubikey-ssh/" TargetMode="External"/><Relationship Id="rId5" Type="http://schemas.openxmlformats.org/officeDocument/2006/relationships/hyperlink" Target="https://worklifenotes.com/2019/07/05/yubikey-for-ssh-on-windows-complete-walkthrough/" TargetMode="External"/><Relationship Id="rId4" Type="http://schemas.openxmlformats.org/officeDocument/2006/relationships/hyperlink" Target="https://www.vaultproject.io/docs/secrets/ssh/signed-ssh-certificates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linkedin.com/in/pshukhman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?utm_source=unsplash&amp;utm_medium=referral&amp;utm_content=creditCopyText" TargetMode="External"/><Relationship Id="rId2" Type="http://schemas.openxmlformats.org/officeDocument/2006/relationships/hyperlink" Target="https://unsplash.com/@markusspiske?utm_source=unsplash&amp;utm_medium=referral&amp;utm_content=creditCopyText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?utm_source=unsplash&amp;utm_medium=referral&amp;utm_content=creditCopyText" TargetMode="External"/><Relationship Id="rId2" Type="http://schemas.openxmlformats.org/officeDocument/2006/relationships/hyperlink" Target="https://unsplash.com/@samuelzeller?utm_source=unsplash&amp;utm_medium=referral&amp;utm_content=creditCopyText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Securing SSH Access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Pavel Shukhman, OWASP Meetup Ottawa, August 2019</a:t>
            </a:r>
          </a:p>
        </p:txBody>
      </p:sp>
    </p:spTree>
    <p:extLst>
      <p:ext uri="{BB962C8B-B14F-4D97-AF65-F5344CB8AC3E}">
        <p14:creationId xmlns:p14="http://schemas.microsoft.com/office/powerpoint/2010/main" val="37764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925A8-F5EE-4286-9A58-A94E534C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MITM Mitigation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4C6E1-0B34-49C9-90F8-73F59EF74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Update Ciphers block in </a:t>
            </a:r>
            <a:r>
              <a:rPr lang="en-CA" dirty="0" err="1"/>
              <a:t>sshd_config</a:t>
            </a:r>
            <a:r>
              <a:rPr lang="en-CA" dirty="0"/>
              <a:t> to only include strong ciphers (AES, ChaCha20)</a:t>
            </a:r>
          </a:p>
          <a:p>
            <a:r>
              <a:rPr lang="en-CA" dirty="0"/>
              <a:t>Require only strong ciphers on clients</a:t>
            </a:r>
          </a:p>
          <a:p>
            <a:r>
              <a:rPr lang="en-CA" dirty="0"/>
              <a:t>How to manage host keys?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89642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EDE9F-D0BA-43A5-B9A4-4D5584BE1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Bastion-style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BC6EB-F717-4CBD-808C-06EB57788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Idea: only allow external SSH on Bastion nodes</a:t>
            </a:r>
          </a:p>
          <a:p>
            <a:r>
              <a:rPr lang="en-CA" dirty="0"/>
              <a:t>SSH to production nodes only done through Bastions</a:t>
            </a:r>
          </a:p>
          <a:p>
            <a:r>
              <a:rPr lang="en-CA" dirty="0"/>
              <a:t>Mitigation of MITM honeypot because it is hard to replicate</a:t>
            </a:r>
          </a:p>
          <a:p>
            <a:r>
              <a:rPr lang="en-CA" dirty="0"/>
              <a:t>Mitigates other attacks on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4193411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8AE6A-5D6E-428E-8564-5EBF3190B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Bastion Architecture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6CB6EB9-59C9-4916-8167-8524EA812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6763" y="2693480"/>
            <a:ext cx="687000" cy="687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37F4D1-DECB-4BAA-A028-EFCEAB97C01F}"/>
              </a:ext>
            </a:extLst>
          </p:cNvPr>
          <p:cNvSpPr/>
          <p:nvPr/>
        </p:nvSpPr>
        <p:spPr>
          <a:xfrm>
            <a:off x="3460264" y="1317333"/>
            <a:ext cx="3403618" cy="2304834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4192572-C89A-4C24-A0D3-F9D0CF0A39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95163" y="1152233"/>
            <a:ext cx="330200" cy="330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61BEA9E-2372-48D6-AE7A-6DBF90B99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6763" y="1744456"/>
            <a:ext cx="687000" cy="687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B07B18-19FC-44DE-B523-F1EB37FFB637}"/>
              </a:ext>
            </a:extLst>
          </p:cNvPr>
          <p:cNvSpPr txBox="1"/>
          <p:nvPr/>
        </p:nvSpPr>
        <p:spPr>
          <a:xfrm>
            <a:off x="3242000" y="26934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F84980-0179-4390-8573-D1E08CC47A83}"/>
              </a:ext>
            </a:extLst>
          </p:cNvPr>
          <p:cNvSpPr txBox="1"/>
          <p:nvPr/>
        </p:nvSpPr>
        <p:spPr>
          <a:xfrm>
            <a:off x="2591687" y="2349981"/>
            <a:ext cx="970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chemeClr val="accent5"/>
                </a:solidFill>
              </a:rPr>
              <a:t>Bastions</a:t>
            </a:r>
          </a:p>
          <a:p>
            <a:endParaRPr lang="en-CA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58C3B2-C440-4893-8A12-C65E7B29674C}"/>
              </a:ext>
            </a:extLst>
          </p:cNvPr>
          <p:cNvCxnSpPr>
            <a:cxnSpLocks/>
          </p:cNvCxnSpPr>
          <p:nvPr/>
        </p:nvCxnSpPr>
        <p:spPr>
          <a:xfrm>
            <a:off x="1470843" y="2087956"/>
            <a:ext cx="1645920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3F53A3-EA4F-47D8-9921-88C28D8A04C4}"/>
              </a:ext>
            </a:extLst>
          </p:cNvPr>
          <p:cNvCxnSpPr>
            <a:cxnSpLocks/>
          </p:cNvCxnSpPr>
          <p:nvPr/>
        </p:nvCxnSpPr>
        <p:spPr>
          <a:xfrm>
            <a:off x="1470843" y="3036980"/>
            <a:ext cx="1645920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6A277CA-A51D-46F8-9467-6B79D10D4BC6}"/>
              </a:ext>
            </a:extLst>
          </p:cNvPr>
          <p:cNvSpPr txBox="1"/>
          <p:nvPr/>
        </p:nvSpPr>
        <p:spPr>
          <a:xfrm>
            <a:off x="1812918" y="2975836"/>
            <a:ext cx="540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chemeClr val="accent5"/>
                </a:solidFill>
              </a:rPr>
              <a:t>SSH</a:t>
            </a:r>
          </a:p>
          <a:p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03AE43-0ADA-480E-8D9C-6728EED31371}"/>
              </a:ext>
            </a:extLst>
          </p:cNvPr>
          <p:cNvSpPr txBox="1"/>
          <p:nvPr/>
        </p:nvSpPr>
        <p:spPr>
          <a:xfrm>
            <a:off x="1803051" y="2063540"/>
            <a:ext cx="540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chemeClr val="accent5"/>
                </a:solidFill>
              </a:rPr>
              <a:t>SSH</a:t>
            </a:r>
          </a:p>
          <a:p>
            <a:endParaRPr lang="en-CA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2446069-D95B-436A-A7D0-65815029FD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69280" y="1602724"/>
            <a:ext cx="1494514" cy="149451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C2C305D-B3F2-4A18-9EE6-B63834880EAB}"/>
              </a:ext>
            </a:extLst>
          </p:cNvPr>
          <p:cNvSpPr txBox="1"/>
          <p:nvPr/>
        </p:nvSpPr>
        <p:spPr>
          <a:xfrm>
            <a:off x="4567075" y="3040129"/>
            <a:ext cx="18958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chemeClr val="accent5"/>
                </a:solidFill>
              </a:rPr>
              <a:t>Application Nodes</a:t>
            </a:r>
            <a:br>
              <a:rPr lang="en-US" dirty="0">
                <a:ln w="0"/>
                <a:solidFill>
                  <a:schemeClr val="accent5"/>
                </a:solidFill>
              </a:rPr>
            </a:br>
            <a:r>
              <a:rPr lang="en-US" dirty="0">
                <a:ln w="0"/>
                <a:solidFill>
                  <a:schemeClr val="accent5"/>
                </a:solidFill>
              </a:rPr>
              <a:t> (only private IPs)</a:t>
            </a:r>
          </a:p>
          <a:p>
            <a:endParaRPr lang="en-CA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5F60736-446D-4BF1-A486-854F43556420}"/>
              </a:ext>
            </a:extLst>
          </p:cNvPr>
          <p:cNvCxnSpPr>
            <a:cxnSpLocks/>
            <a:stCxn id="8" idx="3"/>
            <a:endCxn id="17" idx="1"/>
          </p:cNvCxnSpPr>
          <p:nvPr/>
        </p:nvCxnSpPr>
        <p:spPr>
          <a:xfrm>
            <a:off x="3803763" y="2087956"/>
            <a:ext cx="865517" cy="262025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409C882-84FD-4536-998E-DFE62E2050F7}"/>
              </a:ext>
            </a:extLst>
          </p:cNvPr>
          <p:cNvCxnSpPr>
            <a:cxnSpLocks/>
          </p:cNvCxnSpPr>
          <p:nvPr/>
        </p:nvCxnSpPr>
        <p:spPr>
          <a:xfrm flipV="1">
            <a:off x="3803763" y="2766312"/>
            <a:ext cx="1167024" cy="27066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827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C763C-769B-425D-8B32-AE9F9A80B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Signed SSH Certificates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891E9-8768-4527-9867-CBC929120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CA" dirty="0" err="1"/>
              <a:t>HashiCorp</a:t>
            </a:r>
            <a:r>
              <a:rPr lang="en-CA" dirty="0"/>
              <a:t> Vault provides an open source solution</a:t>
            </a:r>
          </a:p>
          <a:p>
            <a:r>
              <a:rPr lang="en-CA" dirty="0"/>
              <a:t>CA for signing public keys</a:t>
            </a:r>
          </a:p>
          <a:p>
            <a:r>
              <a:rPr lang="en-CA" dirty="0"/>
              <a:t>Additional layer of security with host key signing</a:t>
            </a:r>
          </a:p>
          <a:p>
            <a:r>
              <a:rPr lang="en-CA" dirty="0"/>
              <a:t>A PAM solution, but super-admin can circumvent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99588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1C33-4C79-4114-95E3-1D3C696A7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Part 3. Admin workstation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992771-A1AA-4CC8-AD0B-7582598D01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0896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63716-1EFF-40F5-BE7B-D427C97C1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Suppose, laptop is broken into…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E85B7-2F6B-4D0E-A0C3-B44AD3504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What can an attacker get?</a:t>
            </a:r>
          </a:p>
          <a:p>
            <a:r>
              <a:rPr lang="en-CA" dirty="0"/>
              <a:t>Private keys?</a:t>
            </a:r>
          </a:p>
          <a:p>
            <a:r>
              <a:rPr lang="en-CA" dirty="0"/>
              <a:t>Host IPs?</a:t>
            </a:r>
          </a:p>
          <a:p>
            <a:r>
              <a:rPr lang="en-CA" dirty="0"/>
              <a:t>Host public keys?</a:t>
            </a:r>
          </a:p>
          <a:p>
            <a:r>
              <a:rPr lang="en-CA" dirty="0"/>
              <a:t>Cloud Service Provider tokens?</a:t>
            </a:r>
          </a:p>
        </p:txBody>
      </p:sp>
    </p:spTree>
    <p:extLst>
      <p:ext uri="{BB962C8B-B14F-4D97-AF65-F5344CB8AC3E}">
        <p14:creationId xmlns:p14="http://schemas.microsoft.com/office/powerpoint/2010/main" val="426211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F6D97-97B1-46F3-88C7-3DB32439E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Known Hosts, Remote IPs, Host Keys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3D4F8-B02B-4D82-9B5C-237610CFE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  <a:p>
            <a:r>
              <a:rPr lang="en-CA" dirty="0"/>
              <a:t>Add </a:t>
            </a:r>
            <a:r>
              <a:rPr lang="en-CA" dirty="0" err="1"/>
              <a:t>HashKnownHosts</a:t>
            </a:r>
            <a:r>
              <a:rPr lang="en-CA" dirty="0"/>
              <a:t> yes to </a:t>
            </a:r>
            <a:r>
              <a:rPr lang="en-CA" dirty="0" err="1"/>
              <a:t>ssh_config</a:t>
            </a:r>
            <a:r>
              <a:rPr lang="en-CA" dirty="0"/>
              <a:t> on client</a:t>
            </a:r>
          </a:p>
          <a:p>
            <a:r>
              <a:rPr lang="en-CA" dirty="0"/>
              <a:t>Did not find an alternative on Windows</a:t>
            </a:r>
          </a:p>
          <a:p>
            <a:r>
              <a:rPr lang="en-CA" dirty="0"/>
              <a:t>Essentially, remote IPs are hard to protect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AE0208-FBC7-4566-91F0-C2EE7CC37C2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  <a:p>
            <a:r>
              <a:rPr lang="en-CA" dirty="0"/>
              <a:t>cat  ~/.</a:t>
            </a:r>
            <a:r>
              <a:rPr lang="en-CA" dirty="0" err="1"/>
              <a:t>ssh</a:t>
            </a:r>
            <a:r>
              <a:rPr lang="en-CA" dirty="0"/>
              <a:t>/</a:t>
            </a:r>
            <a:r>
              <a:rPr lang="en-CA" dirty="0" err="1"/>
              <a:t>known_hosts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1DC32-15FC-4CEC-9FF4-F559B158B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56" y="2399705"/>
            <a:ext cx="3287802" cy="87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094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BC24B-54D7-4C9C-9BC6-80826A538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Where do you store private keys?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ABB54-560D-4CF4-978A-2EB775644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  <a:p>
            <a:r>
              <a:rPr lang="en-CA" dirty="0"/>
              <a:t>Your Laptop (Better: secured location on laptop)</a:t>
            </a:r>
          </a:p>
          <a:p>
            <a:r>
              <a:rPr lang="en-CA" dirty="0"/>
              <a:t>USB key (Better: encrypted)</a:t>
            </a:r>
          </a:p>
          <a:p>
            <a:r>
              <a:rPr lang="en-CA" dirty="0" err="1"/>
              <a:t>SmartCard</a:t>
            </a:r>
            <a:r>
              <a:rPr lang="en-CA" dirty="0"/>
              <a:t> (i.e. </a:t>
            </a:r>
            <a:r>
              <a:rPr lang="en-CA" dirty="0" err="1"/>
              <a:t>YubiKey</a:t>
            </a:r>
            <a:r>
              <a:rPr lang="en-CA" dirty="0"/>
              <a:t>)</a:t>
            </a:r>
          </a:p>
          <a:p>
            <a:r>
              <a:rPr lang="en-CA" dirty="0"/>
              <a:t>Worst: When people start moving private keys around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A9B1D7-10CD-4317-B01F-FD30161F3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166166" y="1641397"/>
            <a:ext cx="3088318" cy="195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421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18078-9820-4133-9112-E3A099C1C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Using </a:t>
            </a:r>
            <a:r>
              <a:rPr lang="en-CA" dirty="0" err="1"/>
              <a:t>YubiKeys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48D4D-31B6-4E9A-A766-D6EC6E157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CA" dirty="0"/>
              <a:t>Best option security-wise</a:t>
            </a:r>
          </a:p>
          <a:p>
            <a:r>
              <a:rPr lang="en-CA" dirty="0"/>
              <a:t>But: non-user-friendly configuration</a:t>
            </a:r>
          </a:p>
          <a:p>
            <a:r>
              <a:rPr lang="en-CA" dirty="0"/>
              <a:t>Have to use PGP instead of standard SSH keys</a:t>
            </a:r>
          </a:p>
          <a:p>
            <a:r>
              <a:rPr lang="en-CA" dirty="0"/>
              <a:t>Need at least 2 keys per person</a:t>
            </a:r>
          </a:p>
          <a:p>
            <a:r>
              <a:rPr lang="en-CA" dirty="0"/>
              <a:t>Must generate keys on the card and back up cert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4668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18078-9820-4133-9112-E3A099C1C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Authentication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48D4D-31B6-4E9A-A766-D6EC6E157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Keep organization-wide inventory of public keys with rotation and scanners</a:t>
            </a:r>
          </a:p>
          <a:p>
            <a:r>
              <a:rPr lang="en-CA" dirty="0"/>
              <a:t>LDAP / Kerberos</a:t>
            </a:r>
          </a:p>
          <a:p>
            <a:r>
              <a:rPr lang="en-CA" dirty="0"/>
              <a:t>Signed certificates (</a:t>
            </a:r>
            <a:r>
              <a:rPr lang="en-CA" dirty="0" err="1"/>
              <a:t>HashiCorp</a:t>
            </a:r>
            <a:r>
              <a:rPr lang="en-CA" dirty="0"/>
              <a:t> Vault style)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35326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84478-5C2F-4BE8-ADBF-811A1CB14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Attack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9EEE-340D-4729-ADBC-2D40ECD2B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Brute-force attacks</a:t>
            </a:r>
          </a:p>
          <a:p>
            <a:r>
              <a:rPr lang="en-CA" dirty="0"/>
              <a:t>SSH traffic intercepts (MITM)</a:t>
            </a:r>
          </a:p>
          <a:p>
            <a:r>
              <a:rPr lang="en-CA" dirty="0"/>
              <a:t>Attacks on administrator workstations</a:t>
            </a:r>
          </a:p>
          <a:p>
            <a:r>
              <a:rPr lang="en-CA" dirty="0"/>
              <a:t>Insider attacks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FEF7D4-ED38-4BF5-A0BF-5967812F9155}"/>
              </a:ext>
            </a:extLst>
          </p:cNvPr>
          <p:cNvSpPr txBox="1"/>
          <p:nvPr/>
        </p:nvSpPr>
        <p:spPr>
          <a:xfrm>
            <a:off x="2553085" y="3858647"/>
            <a:ext cx="91242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Photo by Olga </a:t>
            </a:r>
            <a:r>
              <a:rPr lang="en-US" sz="600" dirty="0" err="1"/>
              <a:t>Levshina</a:t>
            </a:r>
            <a:endParaRPr lang="en-CA" sz="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BD6A2E-2169-4C5A-BA57-845D4CE7400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597" y="1076325"/>
            <a:ext cx="3101917" cy="277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35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AE3D-57A2-4E30-B2C3-4BFC11C7D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Cloud Provider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8208F-C2A7-41A8-9696-F197CD643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Require MFA for Cloud Provider access</a:t>
            </a:r>
          </a:p>
          <a:p>
            <a:r>
              <a:rPr lang="en-CA" dirty="0"/>
              <a:t>Try not to store access tokens on laptop</a:t>
            </a:r>
          </a:p>
          <a:p>
            <a:r>
              <a:rPr lang="en-CA" dirty="0"/>
              <a:t>General hygiene: encrypted disks, secured access to OS, lock laptop when away, </a:t>
            </a:r>
            <a:r>
              <a:rPr lang="en-CA" dirty="0" err="1"/>
              <a:t>etc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08625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47025-2A9A-4E1C-8C6C-4491EEB59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Part 4. insider attacks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785A4-8B10-4534-A56C-0467C0AFDA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4418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9DEF-959B-4B4F-A1D2-5C41001FB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HR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08C6F-9C34-4980-8A75-DCFDC3B97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Limit the number of SSH admins to minimum</a:t>
            </a:r>
          </a:p>
          <a:p>
            <a:r>
              <a:rPr lang="en-CA" dirty="0"/>
              <a:t>Select most trusted people for the job (i.e., &gt;2 years on the job)</a:t>
            </a:r>
          </a:p>
          <a:p>
            <a:r>
              <a:rPr lang="en-CA" dirty="0"/>
              <a:t>Regular, at least bi-weekly, one-on-ones</a:t>
            </a:r>
          </a:p>
          <a:p>
            <a:r>
              <a:rPr lang="en-CA" dirty="0"/>
              <a:t>Keep staff happy and motivated</a:t>
            </a:r>
          </a:p>
          <a:p>
            <a:r>
              <a:rPr lang="en-CA" dirty="0"/>
              <a:t>Establish proper offboarding process</a:t>
            </a:r>
          </a:p>
        </p:txBody>
      </p:sp>
    </p:spTree>
    <p:extLst>
      <p:ext uri="{BB962C8B-B14F-4D97-AF65-F5344CB8AC3E}">
        <p14:creationId xmlns:p14="http://schemas.microsoft.com/office/powerpoint/2010/main" val="2234694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9E7C8-CDB7-4CE5-B747-FE328DDFB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IAM, PIM, PAM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3D23B-A35A-4044-8784-A2D8CB8A8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Mainly </a:t>
            </a:r>
            <a:r>
              <a:rPr lang="en-CA" dirty="0"/>
              <a:t>commercial tools in the space</a:t>
            </a:r>
          </a:p>
          <a:p>
            <a:r>
              <a:rPr lang="en-CA" dirty="0"/>
              <a:t>May proxy SSH connections</a:t>
            </a:r>
          </a:p>
          <a:p>
            <a:r>
              <a:rPr lang="en-CA" dirty="0"/>
              <a:t>May record SSH sessions</a:t>
            </a:r>
          </a:p>
          <a:p>
            <a:r>
              <a:rPr lang="en-CA" dirty="0"/>
              <a:t>But questions remain</a:t>
            </a:r>
          </a:p>
        </p:txBody>
      </p:sp>
    </p:spTree>
    <p:extLst>
      <p:ext uri="{BB962C8B-B14F-4D97-AF65-F5344CB8AC3E}">
        <p14:creationId xmlns:p14="http://schemas.microsoft.com/office/powerpoint/2010/main" val="2823125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CE20-56DC-4FF6-B5B0-46FCAC131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Remaining Questions on PIM, PAM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B1336-079C-4B05-9EFD-D21B9DF9B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“You have to trust someone” (CS101)</a:t>
            </a:r>
          </a:p>
          <a:p>
            <a:r>
              <a:rPr lang="en-CA" dirty="0"/>
              <a:t>Chicken-and-egg problem</a:t>
            </a:r>
          </a:p>
          <a:p>
            <a:r>
              <a:rPr lang="en-CA" dirty="0"/>
              <a:t>What about PIM/PAM vendors?</a:t>
            </a:r>
          </a:p>
          <a:p>
            <a:r>
              <a:rPr lang="en-CA" dirty="0"/>
              <a:t>Video recording of sessions not enough to prevent attacks (like street cameras)</a:t>
            </a:r>
          </a:p>
        </p:txBody>
      </p:sp>
    </p:spTree>
    <p:extLst>
      <p:ext uri="{BB962C8B-B14F-4D97-AF65-F5344CB8AC3E}">
        <p14:creationId xmlns:p14="http://schemas.microsoft.com/office/powerpoint/2010/main" val="1457102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55C36-23E2-46A9-8A83-EC9C8753E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Other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E9F50-37BC-4A95-99B1-780134865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Minimize number of times when SSH access is needed</a:t>
            </a:r>
          </a:p>
          <a:p>
            <a:r>
              <a:rPr lang="en-CA" dirty="0"/>
              <a:t>Shamir’s Secret Sharing principle and separation of concerns – a path forward</a:t>
            </a:r>
          </a:p>
          <a:p>
            <a:r>
              <a:rPr lang="en-CA" dirty="0"/>
              <a:t>Open Source Solution – </a:t>
            </a:r>
            <a:r>
              <a:rPr lang="en-CA" dirty="0" err="1"/>
              <a:t>HashiCorp</a:t>
            </a:r>
            <a:r>
              <a:rPr lang="en-CA" dirty="0"/>
              <a:t> Vault</a:t>
            </a:r>
          </a:p>
          <a:p>
            <a:r>
              <a:rPr lang="en-CA" dirty="0"/>
              <a:t>Recommendations solve many issues, but unable to mitigate all insider attacks</a:t>
            </a:r>
          </a:p>
        </p:txBody>
      </p:sp>
    </p:spTree>
    <p:extLst>
      <p:ext uri="{BB962C8B-B14F-4D97-AF65-F5344CB8AC3E}">
        <p14:creationId xmlns:p14="http://schemas.microsoft.com/office/powerpoint/2010/main" val="1171361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20E7-D9DE-49E9-B761-F5AB1D6FE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B8EB6-49BB-4B8D-873F-62184BE4D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CA" dirty="0">
                <a:hlinkClick r:id="rId2"/>
              </a:rPr>
              <a:t>https://www.usenix.org/system/files/nsdi19-cao.pdf</a:t>
            </a:r>
            <a:endParaRPr lang="en-CA" dirty="0"/>
          </a:p>
          <a:p>
            <a:r>
              <a:rPr lang="en-CA" dirty="0">
                <a:hlinkClick r:id="rId3"/>
              </a:rPr>
              <a:t>https://en.wikipedia.org/wiki/Secure_Shell#Vulnerabilities</a:t>
            </a:r>
            <a:endParaRPr lang="en-CA" dirty="0"/>
          </a:p>
          <a:p>
            <a:r>
              <a:rPr lang="en-CA" dirty="0">
                <a:hlinkClick r:id="rId4"/>
              </a:rPr>
              <a:t>https://www.vaultproject.io/docs/secrets/ssh/signed-ssh-certificates.html</a:t>
            </a:r>
            <a:endParaRPr lang="en-CA" dirty="0"/>
          </a:p>
          <a:p>
            <a:r>
              <a:rPr lang="en-CA" dirty="0">
                <a:hlinkClick r:id="rId5"/>
              </a:rPr>
              <a:t>https://worklifenotes.com/2019/07/05/yubikey-for-ssh-on-windows-complete-walkthrough/</a:t>
            </a:r>
            <a:endParaRPr lang="en-CA" dirty="0"/>
          </a:p>
          <a:p>
            <a:r>
              <a:rPr lang="en-CA" dirty="0">
                <a:hlinkClick r:id="rId6"/>
              </a:rPr>
              <a:t>https://www.engineerbetter.com/blog/yubikey-ssh/</a:t>
            </a:r>
            <a:endParaRPr lang="en-CA" dirty="0"/>
          </a:p>
          <a:p>
            <a:r>
              <a:rPr lang="en-CA" dirty="0">
                <a:hlinkClick r:id="rId7"/>
              </a:rPr>
              <a:t>https://www.youtube.com/watch?v=exjorJyddok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9279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BAD3F-AC23-4182-8903-D3050F963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/>
              <a:t>About me, </a:t>
            </a:r>
            <a:r>
              <a:rPr lang="en-CA" dirty="0"/>
              <a:t>Pavel Shukhman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E46AF-9F50-4A28-97D0-50FD7B800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6788" y="1200150"/>
            <a:ext cx="7490012" cy="3096022"/>
          </a:xfrm>
        </p:spPr>
        <p:txBody>
          <a:bodyPr>
            <a:normAutofit lnSpcReduction="10000"/>
          </a:bodyPr>
          <a:lstStyle/>
          <a:p>
            <a:r>
              <a:rPr lang="en-CA" dirty="0"/>
              <a:t>Working with Infrastructure, DevOps, </a:t>
            </a:r>
            <a:r>
              <a:rPr lang="en-CA" dirty="0" err="1"/>
              <a:t>DevSecOps</a:t>
            </a:r>
            <a:r>
              <a:rPr lang="en-CA" dirty="0"/>
              <a:t>, </a:t>
            </a:r>
            <a:r>
              <a:rPr lang="en-CA" dirty="0" err="1"/>
              <a:t>DataOps</a:t>
            </a:r>
            <a:r>
              <a:rPr lang="en-CA" dirty="0"/>
              <a:t> for more than 10 years</a:t>
            </a:r>
          </a:p>
          <a:p>
            <a:r>
              <a:rPr lang="en-CA" dirty="0"/>
              <a:t>In the early stage of building </a:t>
            </a:r>
            <a:r>
              <a:rPr lang="en-CA" dirty="0" err="1"/>
              <a:t>Reliza</a:t>
            </a:r>
            <a:r>
              <a:rPr lang="en-CA" dirty="0"/>
              <a:t>, my 3</a:t>
            </a:r>
            <a:r>
              <a:rPr lang="en-CA" baseline="30000" dirty="0"/>
              <a:t>rd</a:t>
            </a:r>
            <a:r>
              <a:rPr lang="en-CA" dirty="0"/>
              <a:t> self-founded Start-Up, and 5</a:t>
            </a:r>
            <a:r>
              <a:rPr lang="en-CA" baseline="30000" dirty="0"/>
              <a:t>th</a:t>
            </a:r>
            <a:r>
              <a:rPr lang="en-CA" dirty="0"/>
              <a:t> total</a:t>
            </a:r>
          </a:p>
          <a:p>
            <a:r>
              <a:rPr lang="en-CA" dirty="0">
                <a:hlinkClick r:id="rId2"/>
              </a:rPr>
              <a:t>https://www.linkedin.com/in/pshukhman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3FF5F8-C4F8-4E99-8C54-28443EE5C9E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173" y="1200150"/>
            <a:ext cx="1018615" cy="101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47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4E821-B190-46D3-9239-89E0DDDD3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390" y="441723"/>
            <a:ext cx="2893219" cy="857250"/>
          </a:xfrm>
        </p:spPr>
        <p:txBody>
          <a:bodyPr/>
          <a:lstStyle/>
          <a:p>
            <a:r>
              <a:rPr lang="en-CA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980729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5CF01-8457-4266-AE0B-5CD2E5D64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Part 1. brute-force Attacks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AE6D3-0931-4B67-8DEF-A47410CD8D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5740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2C64F-A627-4DC1-9DA2-018B69BD8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540963"/>
            <a:ext cx="3008313" cy="356907"/>
          </a:xfrm>
        </p:spPr>
        <p:txBody>
          <a:bodyPr>
            <a:normAutofit fontScale="90000"/>
          </a:bodyPr>
          <a:lstStyle/>
          <a:p>
            <a:pPr algn="ctr"/>
            <a:r>
              <a:rPr lang="en-CA" dirty="0"/>
              <a:t>Brute Force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EA921-FDD5-4EC7-A1FB-68407D882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050" y="376832"/>
            <a:ext cx="5111750" cy="4389835"/>
          </a:xfrm>
        </p:spPr>
        <p:txBody>
          <a:bodyPr>
            <a:normAutofit/>
          </a:bodyPr>
          <a:lstStyle/>
          <a:p>
            <a:r>
              <a:rPr lang="en-CA" dirty="0"/>
              <a:t>Millions of daily brute-force attacks on a large honeypot built by UIUC (2017-2018)</a:t>
            </a:r>
          </a:p>
          <a:p>
            <a:r>
              <a:rPr lang="en-CA" dirty="0"/>
              <a:t>Bots increasingly try keys</a:t>
            </a:r>
          </a:p>
          <a:p>
            <a:r>
              <a:rPr lang="en-CA" dirty="0" err="1"/>
              <a:t>Chalubo</a:t>
            </a:r>
            <a:r>
              <a:rPr lang="en-CA" dirty="0"/>
              <a:t> IoT Botnet (September 2018)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05BC7C-6F99-43AE-88A0-4FD0F60EAF28}"/>
              </a:ext>
            </a:extLst>
          </p:cNvPr>
          <p:cNvSpPr txBox="1"/>
          <p:nvPr/>
        </p:nvSpPr>
        <p:spPr>
          <a:xfrm>
            <a:off x="2050762" y="4051158"/>
            <a:ext cx="13324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Photo by </a:t>
            </a:r>
            <a:r>
              <a:rPr lang="en-US" sz="600" dirty="0">
                <a:hlinkClick r:id="rId2"/>
              </a:rPr>
              <a:t>Markus </a:t>
            </a:r>
            <a:r>
              <a:rPr lang="en-US" sz="600" dirty="0" err="1">
                <a:hlinkClick r:id="rId2"/>
              </a:rPr>
              <a:t>Spiske</a:t>
            </a:r>
            <a:r>
              <a:rPr lang="en-US" sz="600" dirty="0"/>
              <a:t> on </a:t>
            </a:r>
            <a:r>
              <a:rPr lang="en-US" sz="600" dirty="0" err="1">
                <a:hlinkClick r:id="rId3"/>
              </a:rPr>
              <a:t>Unsplash</a:t>
            </a:r>
            <a:endParaRPr lang="en-CA" sz="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BDFBEF-C108-413B-A215-58B4756A241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36" y="1076327"/>
            <a:ext cx="2843642" cy="299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232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70DA4-0465-42BC-8DE2-695361E5E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Protect from Brute Force -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D4FC2-8CB5-46DB-97C9-C52C1F1E3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Disable password authentication</a:t>
            </a:r>
          </a:p>
          <a:p>
            <a:r>
              <a:rPr lang="en-CA" dirty="0"/>
              <a:t>Disable root user access</a:t>
            </a:r>
          </a:p>
          <a:p>
            <a:r>
              <a:rPr lang="en-CA" dirty="0"/>
              <a:t>White-list user logins that may access SSH</a:t>
            </a:r>
          </a:p>
          <a:p>
            <a:r>
              <a:rPr lang="en-CA" dirty="0"/>
              <a:t>Use non-standard port, i.e. 5xxxx instead of 22</a:t>
            </a:r>
          </a:p>
        </p:txBody>
      </p:sp>
    </p:spTree>
    <p:extLst>
      <p:ext uri="{BB962C8B-B14F-4D97-AF65-F5344CB8AC3E}">
        <p14:creationId xmlns:p14="http://schemas.microsoft.com/office/powerpoint/2010/main" val="533910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70DA4-0465-42BC-8DE2-695361E5E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Protect from Brute Force -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D4FC2-8CB5-46DB-97C9-C52C1F1E3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Limit the source IP range</a:t>
            </a:r>
          </a:p>
          <a:p>
            <a:r>
              <a:rPr lang="en-CA" dirty="0"/>
              <a:t>Use 2FA on SSH, i.e. with Google-Authenticator</a:t>
            </a:r>
          </a:p>
          <a:p>
            <a:r>
              <a:rPr lang="en-CA" dirty="0"/>
              <a:t>Just-in-time access configured on Provider</a:t>
            </a:r>
          </a:p>
          <a:p>
            <a:r>
              <a:rPr lang="en-CA" dirty="0"/>
              <a:t>Add monitoring on auth.log</a:t>
            </a:r>
          </a:p>
        </p:txBody>
      </p:sp>
    </p:spTree>
    <p:extLst>
      <p:ext uri="{BB962C8B-B14F-4D97-AF65-F5344CB8AC3E}">
        <p14:creationId xmlns:p14="http://schemas.microsoft.com/office/powerpoint/2010/main" val="1525590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70DA4-0465-42BC-8DE2-695361E5E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Protect from Brute Force -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D4FC2-8CB5-46DB-97C9-C52C1F1E3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SSHGuard</a:t>
            </a:r>
            <a:r>
              <a:rPr lang="en-CA" dirty="0"/>
              <a:t> (default on GCP images)</a:t>
            </a:r>
          </a:p>
          <a:p>
            <a:r>
              <a:rPr lang="en-CA" dirty="0"/>
              <a:t>Fail2ban (protects SSH and other services)</a:t>
            </a:r>
          </a:p>
          <a:p>
            <a:r>
              <a:rPr lang="en-CA" dirty="0" err="1"/>
              <a:t>DenyHosts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93359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0117D-B73B-4468-A212-64D7FF4D8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Part 2. man-in-the-middle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50FA1D-EDDF-4059-BBF0-FB418F7970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5964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65E60-8904-4E8C-99EF-861E7FDA1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22028"/>
            <a:ext cx="3008313" cy="437590"/>
          </a:xfrm>
        </p:spPr>
        <p:txBody>
          <a:bodyPr/>
          <a:lstStyle/>
          <a:p>
            <a:pPr algn="ctr"/>
            <a:r>
              <a:rPr lang="en-CA" dirty="0"/>
              <a:t>MITM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15098-8802-4B67-BE79-A7163609D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SSH v1 was proven vulnerable in late 90-s</a:t>
            </a:r>
          </a:p>
          <a:p>
            <a:r>
              <a:rPr lang="en-CA" dirty="0"/>
              <a:t>Theoretical vulnerability with CBC ciphers in November 2008</a:t>
            </a:r>
          </a:p>
          <a:p>
            <a:r>
              <a:rPr lang="en-CA" dirty="0"/>
              <a:t>Timing attacks</a:t>
            </a:r>
          </a:p>
          <a:p>
            <a:r>
              <a:rPr lang="en-CA" dirty="0"/>
              <a:t>Snowden leaked information about NSA breaking SSH (Dec 2014)</a:t>
            </a:r>
          </a:p>
          <a:p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B5E30F-F4E9-4472-B2CF-77E200FBF4BD}"/>
              </a:ext>
            </a:extLst>
          </p:cNvPr>
          <p:cNvSpPr txBox="1"/>
          <p:nvPr/>
        </p:nvSpPr>
        <p:spPr>
          <a:xfrm>
            <a:off x="1726523" y="3845249"/>
            <a:ext cx="13035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Photo by </a:t>
            </a:r>
            <a:r>
              <a:rPr lang="en-US" sz="600" dirty="0">
                <a:hlinkClick r:id="rId2"/>
              </a:rPr>
              <a:t>Samuel Zeller</a:t>
            </a:r>
            <a:r>
              <a:rPr lang="en-US" sz="600" dirty="0"/>
              <a:t> on </a:t>
            </a:r>
            <a:r>
              <a:rPr lang="en-US" sz="600" dirty="0" err="1">
                <a:hlinkClick r:id="rId3"/>
              </a:rPr>
              <a:t>Unsplash</a:t>
            </a:r>
            <a:endParaRPr lang="en-CA" sz="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487B8A-A0AA-477C-8B10-D7ED0E96F62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928" y="981248"/>
            <a:ext cx="1908857" cy="286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72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11094</TotalTime>
  <Words>785</Words>
  <Application>Microsoft Office PowerPoint</Application>
  <PresentationFormat>On-screen Show (16:9)</PresentationFormat>
  <Paragraphs>125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Securing SSH Access</vt:lpstr>
      <vt:lpstr>Attack Vectors</vt:lpstr>
      <vt:lpstr>Part 1. brute-force Attacks</vt:lpstr>
      <vt:lpstr>Brute Force Today</vt:lpstr>
      <vt:lpstr>Protect from Brute Force - I</vt:lpstr>
      <vt:lpstr>Protect from Brute Force - II</vt:lpstr>
      <vt:lpstr>Protect from Brute Force - Tools</vt:lpstr>
      <vt:lpstr>Part 2. man-in-the-middle</vt:lpstr>
      <vt:lpstr>MITM Vulnerabilities</vt:lpstr>
      <vt:lpstr>MITM Mitigation</vt:lpstr>
      <vt:lpstr>Bastion-style Infrastructure</vt:lpstr>
      <vt:lpstr>Bastion Architecture</vt:lpstr>
      <vt:lpstr>Signed SSH Certificates</vt:lpstr>
      <vt:lpstr>Part 3. Admin workstation</vt:lpstr>
      <vt:lpstr>Suppose, laptop is broken into…</vt:lpstr>
      <vt:lpstr>Known Hosts, Remote IPs, Host Keys</vt:lpstr>
      <vt:lpstr>Where do you store private keys?</vt:lpstr>
      <vt:lpstr>Using YubiKeys</vt:lpstr>
      <vt:lpstr>Authentication Strategies</vt:lpstr>
      <vt:lpstr>Cloud Provider Access</vt:lpstr>
      <vt:lpstr>Part 4. insider attacks</vt:lpstr>
      <vt:lpstr>HR Considerations</vt:lpstr>
      <vt:lpstr>IAM, PIM, PAM</vt:lpstr>
      <vt:lpstr>Remaining Questions on PIM, PAM</vt:lpstr>
      <vt:lpstr>Other Options</vt:lpstr>
      <vt:lpstr>References</vt:lpstr>
      <vt:lpstr>About me, Pavel Shukhman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Calder</dc:creator>
  <cp:lastModifiedBy>Shukhman, Pavel</cp:lastModifiedBy>
  <cp:revision>89</cp:revision>
  <dcterms:created xsi:type="dcterms:W3CDTF">2013-10-03T18:23:08Z</dcterms:created>
  <dcterms:modified xsi:type="dcterms:W3CDTF">2019-08-14T02:24:01Z</dcterms:modified>
</cp:coreProperties>
</file>